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Masters/slideMaster1.xml" ContentType="application/vnd.openxmlformats-officedocument.presentationml.slideMaster+xml"/>
  <Override PartName="/ppt/slideLayouts/slideLayout12.xml" ContentType="application/vnd.openxmlformats-officedocument.presentationml.slideLayout+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
  </p:notesMasterIdLst>
  <p:sldIdLst>
    <p:sldId id="342" r:id="rId2"/>
    <p:sldId id="335" r:id="rId3"/>
    <p:sldId id="343" r:id="rId4"/>
    <p:sldId id="344" r:id="rId5"/>
    <p:sldId id="346" r:id="rId6"/>
    <p:sldId id="345" r:id="rId7"/>
    <p:sldId id="347" r:id="rId8"/>
    <p:sldId id="349" r:id="rId9"/>
    <p:sldId id="348" r:id="rId10"/>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E4E4"/>
    <a:srgbClr val="E1E1E1"/>
    <a:srgbClr val="EDEDEC"/>
    <a:srgbClr val="F3F2F2"/>
    <a:srgbClr val="E6E7E7"/>
    <a:srgbClr val="F2F3F3"/>
    <a:srgbClr val="EEEDED"/>
    <a:srgbClr val="ECEDED"/>
    <a:srgbClr val="E2E2E4"/>
    <a:srgbClr val="E9E9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4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266" autoAdjust="0"/>
    <p:restoredTop sz="96106" autoAdjust="0"/>
  </p:normalViewPr>
  <p:slideViewPr>
    <p:cSldViewPr snapToGrid="0">
      <p:cViewPr varScale="1">
        <p:scale>
          <a:sx n="27" d="100"/>
          <a:sy n="27" d="100"/>
        </p:scale>
        <p:origin x="1056" y="34"/>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varScale="1">
        <p:scale>
          <a:sx n="81" d="100"/>
          <a:sy n="81" d="100"/>
        </p:scale>
        <p:origin x="2508"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2" name="Shape 612"/>
          <p:cNvSpPr>
            <a:spLocks noGrp="1" noRot="1" noChangeAspect="1"/>
          </p:cNvSpPr>
          <p:nvPr>
            <p:ph type="sldImg"/>
          </p:nvPr>
        </p:nvSpPr>
        <p:spPr>
          <a:xfrm>
            <a:off x="1143000" y="685800"/>
            <a:ext cx="4572000" cy="3429000"/>
          </a:xfrm>
          <a:prstGeom prst="rect">
            <a:avLst/>
          </a:prstGeom>
        </p:spPr>
        <p:txBody>
          <a:bodyPr/>
          <a:lstStyle/>
          <a:p>
            <a:endParaRPr/>
          </a:p>
        </p:txBody>
      </p:sp>
      <p:sp>
        <p:nvSpPr>
          <p:cNvPr id="613" name="Shape 61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DE" dirty="0"/>
          </a:p>
        </p:txBody>
      </p:sp>
    </p:spTree>
    <p:extLst>
      <p:ext uri="{BB962C8B-B14F-4D97-AF65-F5344CB8AC3E}">
        <p14:creationId xmlns:p14="http://schemas.microsoft.com/office/powerpoint/2010/main" val="1931835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DE" dirty="0"/>
              <a:t>Architecture decisions have unusually long consequences. </a:t>
            </a:r>
            <a:endParaRPr lang="en-US" dirty="0"/>
          </a:p>
          <a:p>
            <a:r>
              <a:rPr lang="en-DE" dirty="0"/>
              <a:t>Unlike many engineering decisions, they influence nearly every downstream activity and become progressively more expensive to revisit as development continues. </a:t>
            </a:r>
            <a:endParaRPr lang="en-US" dirty="0"/>
          </a:p>
          <a:p>
            <a:r>
              <a:rPr lang="en-DE" dirty="0"/>
              <a:t>At the same time, our understanding of the system improves as the program matures, reducing uncertainty but often after many architectural commitments have already been made.</a:t>
            </a:r>
          </a:p>
          <a:p>
            <a:r>
              <a:rPr lang="en-DE" dirty="0"/>
              <a:t>The point of this slide isn't that risk can be eliminated—it can't. It's that architecture decisions deserve deliberate engineering rigor because they're made when uncertainty is highest and remain with the program for years.</a:t>
            </a:r>
          </a:p>
          <a:p>
            <a:r>
              <a:rPr lang="en-DE" dirty="0"/>
              <a:t>That naturally raises the next question: before we evaluate candidate architectures, what engineering context should define the solution space?</a:t>
            </a:r>
          </a:p>
          <a:p>
            <a:endParaRPr lang="en-DE" dirty="0"/>
          </a:p>
        </p:txBody>
      </p:sp>
    </p:spTree>
    <p:extLst>
      <p:ext uri="{BB962C8B-B14F-4D97-AF65-F5344CB8AC3E}">
        <p14:creationId xmlns:p14="http://schemas.microsoft.com/office/powerpoint/2010/main" val="32707408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F429CA-C8A6-F850-C039-F94C446FFD0E}"/>
              </a:ext>
            </a:extLst>
          </p:cNvPr>
          <p:cNvSpPr/>
          <p:nvPr userDrawn="1"/>
        </p:nvSpPr>
        <p:spPr>
          <a:xfrm>
            <a:off x="0" y="0"/>
            <a:ext cx="24384000" cy="9061938"/>
          </a:xfrm>
          <a:prstGeom prst="rect">
            <a:avLst/>
          </a:prstGeom>
          <a:solidFill>
            <a:srgbClr val="9E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6" name="Picture 5">
            <a:extLst>
              <a:ext uri="{FF2B5EF4-FFF2-40B4-BE49-F238E27FC236}">
                <a16:creationId xmlns:a16="http://schemas.microsoft.com/office/drawing/2014/main" id="{DC88A83D-C345-E0FD-7A4E-1717B953E7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GRAVIDIENT. Unique Design Concept">
            <a:extLst>
              <a:ext uri="{FF2B5EF4-FFF2-40B4-BE49-F238E27FC236}">
                <a16:creationId xmlns:a16="http://schemas.microsoft.com/office/drawing/2014/main" id="{14F65F1F-5EB4-AAFE-8F1A-C229657193EB}"/>
              </a:ext>
            </a:extLst>
          </p:cNvPr>
          <p:cNvSpPr txBox="1"/>
          <p:nvPr userDrawn="1"/>
        </p:nvSpPr>
        <p:spPr>
          <a:xfrm>
            <a:off x="17156178" y="457200"/>
            <a:ext cx="6808722"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Black" panose="02000000000000000000" pitchFamily="2" charset="0"/>
                <a:cs typeface="Arial" panose="020B0604020202020204" pitchFamily="34" charset="0"/>
              </a:rPr>
              <a:t>OPEN SESSION</a:t>
            </a:r>
            <a:endParaRPr lang="en-US" sz="4200" b="1" i="0" spc="200" baseline="0" dirty="0">
              <a:solidFill>
                <a:schemeClr val="bg1"/>
              </a:solidFill>
              <a:latin typeface="Arial" panose="020B0604020202020204" pitchFamily="34" charset="0"/>
              <a:ea typeface="Roboto Black"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792766489"/>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AAR">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703F9F"/>
          </a:solidFill>
          <a:ln w="12700" cap="flat">
            <a:solidFill>
              <a:schemeClr val="accent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9946341" y="457200"/>
            <a:ext cx="14003904"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rPr>
              <a:t>AUTONOMY, ARTIFICIAL </a:t>
            </a:r>
            <a:br>
              <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rPr>
              <a:t>INTELLIGENCE &amp; ROBOTICS</a:t>
            </a:r>
            <a:endPar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39ACA48D-9B51-21B0-E698-48F935FE8AEF}"/>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6">
            <a:extLst>
              <a:ext uri="{FF2B5EF4-FFF2-40B4-BE49-F238E27FC236}">
                <a16:creationId xmlns:a16="http://schemas.microsoft.com/office/drawing/2014/main" id="{F00EA06A-4471-C4BF-5DA3-E893EBE8873E}"/>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95347934"/>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4087BB-CC68-B2C6-F9AF-08EE38D35128}"/>
              </a:ext>
            </a:extLst>
          </p:cNvPr>
          <p:cNvSpPr/>
          <p:nvPr userDrawn="1"/>
        </p:nvSpPr>
        <p:spPr>
          <a:xfrm>
            <a:off x="0" y="0"/>
            <a:ext cx="24384000" cy="9061938"/>
          </a:xfrm>
          <a:prstGeom prst="rect">
            <a:avLst/>
          </a:prstGeom>
          <a:solidFill>
            <a:srgbClr val="4866B7"/>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FB2F1750-13EC-9FC8-E678-87A1751EB3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GRAVIDIENT. Unique Design Concept">
            <a:extLst>
              <a:ext uri="{FF2B5EF4-FFF2-40B4-BE49-F238E27FC236}">
                <a16:creationId xmlns:a16="http://schemas.microsoft.com/office/drawing/2014/main" id="{3CD876A4-65FA-8CA5-F196-CC2E1A32B1F7}"/>
              </a:ext>
            </a:extLst>
          </p:cNvPr>
          <p:cNvSpPr txBox="1"/>
          <p:nvPr userDrawn="1"/>
        </p:nvSpPr>
        <p:spPr>
          <a:xfrm>
            <a:off x="17147242" y="457200"/>
            <a:ext cx="6808722"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POWER &amp; MOBILITY</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03224017"/>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ower &amp; Mobility">
    <p:bg>
      <p:bgPr>
        <a:gradFill flip="none" rotWithShape="1">
          <a:gsLst>
            <a:gs pos="200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2D4682"/>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7147242" y="457200"/>
            <a:ext cx="6808722"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4867B7"/>
                </a:solidFill>
                <a:latin typeface="Arial" panose="020B0604020202020204" pitchFamily="34" charset="0"/>
                <a:ea typeface="Roboto" panose="02000000000000000000" pitchFamily="2" charset="0"/>
                <a:cs typeface="Arial" panose="020B0604020202020204" pitchFamily="34" charset="0"/>
              </a:rPr>
              <a:t>POWER &amp; MOBILITY </a:t>
            </a:r>
            <a:endParaRPr lang="en-US" sz="4200" b="1" i="0" spc="200" baseline="0" dirty="0">
              <a:solidFill>
                <a:srgbClr val="4867B7"/>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BEF8C8C5-048F-F599-DC11-22FC705AAA4D}"/>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6">
            <a:extLst>
              <a:ext uri="{FF2B5EF4-FFF2-40B4-BE49-F238E27FC236}">
                <a16:creationId xmlns:a16="http://schemas.microsoft.com/office/drawing/2014/main" id="{1AA9B597-F2B4-4519-5FB1-A4342243F67B}"/>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18816401"/>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9D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7156178" y="457200"/>
            <a:ext cx="6808722"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9D814A"/>
                </a:solidFill>
                <a:latin typeface="Arial" panose="020B0604020202020204" pitchFamily="34" charset="0"/>
                <a:ea typeface="Roboto Black" panose="02000000000000000000" pitchFamily="2" charset="0"/>
                <a:cs typeface="Arial" panose="020B0604020202020204" pitchFamily="34" charset="0"/>
              </a:rPr>
              <a:t>OPEN SESSION</a:t>
            </a:r>
            <a:endParaRPr lang="en-US" sz="4200" b="1" i="0" spc="200" baseline="0" dirty="0">
              <a:solidFill>
                <a:srgbClr val="9D814A"/>
              </a:solidFill>
              <a:latin typeface="Arial" panose="020B0604020202020204" pitchFamily="34" charset="0"/>
              <a:ea typeface="Roboto Black"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37078162"/>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A81EB9-8D0C-7827-F4FE-02B0A0F34797}"/>
              </a:ext>
            </a:extLst>
          </p:cNvPr>
          <p:cNvSpPr/>
          <p:nvPr userDrawn="1"/>
        </p:nvSpPr>
        <p:spPr>
          <a:xfrm>
            <a:off x="0" y="0"/>
            <a:ext cx="24384000" cy="9061938"/>
          </a:xfrm>
          <a:prstGeom prst="rect">
            <a:avLst/>
          </a:prstGeom>
          <a:solidFill>
            <a:srgbClr val="41B65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EF3F9CAD-E4AA-339F-7640-E570370921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GRAVIDIENT. Unique Design Concept">
            <a:extLst>
              <a:ext uri="{FF2B5EF4-FFF2-40B4-BE49-F238E27FC236}">
                <a16:creationId xmlns:a16="http://schemas.microsoft.com/office/drawing/2014/main" id="{571C7AA2-A7B9-AE44-6AD2-340E30CD70A7}"/>
              </a:ext>
            </a:extLst>
          </p:cNvPr>
          <p:cNvSpPr txBox="1"/>
          <p:nvPr userDrawn="1"/>
        </p:nvSpPr>
        <p:spPr>
          <a:xfrm>
            <a:off x="12299750" y="457200"/>
            <a:ext cx="11665150"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MODELING, SIMULATION,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PROTOTYPING &amp; VALIDATION </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166029909"/>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Modeling, Simulation, Prototyping, And Validation">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40B55E"/>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2299750" y="457200"/>
            <a:ext cx="11665150"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rPr>
              <a:t>MODELING, SIMULATION, </a:t>
            </a:r>
            <a:br>
              <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rPr>
              <a:t>PROTOTYPING &amp; VALIDATION </a:t>
            </a:r>
            <a:endPar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4" name="Text Placeholder 19">
            <a:extLst>
              <a:ext uri="{FF2B5EF4-FFF2-40B4-BE49-F238E27FC236}">
                <a16:creationId xmlns:a16="http://schemas.microsoft.com/office/drawing/2014/main" id="{884056AB-A195-7B97-1DB7-0080C6207F6B}"/>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6">
            <a:extLst>
              <a:ext uri="{FF2B5EF4-FFF2-40B4-BE49-F238E27FC236}">
                <a16:creationId xmlns:a16="http://schemas.microsoft.com/office/drawing/2014/main" id="{366353BA-685C-1764-7AB8-C5D1E3688A87}"/>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59730112"/>
      </p:ext>
    </p:extLst>
  </p:cSld>
  <p:clrMapOvr>
    <a:masterClrMapping/>
  </p:clrMapOvr>
  <p:transition spd="med"/>
  <p:extLst>
    <p:ext uri="{DCECCB84-F9BA-43D5-87BE-67443E8EF086}">
      <p15:sldGuideLst xmlns:p15="http://schemas.microsoft.com/office/powerpoint/2012/main">
        <p15:guide id="1" pos="1248">
          <p15:clr>
            <a:srgbClr val="FBAE40"/>
          </p15:clr>
        </p15:guide>
        <p15:guide id="2" orient="horz" pos="4320" userDrawn="1">
          <p15:clr>
            <a:srgbClr val="FBAE40"/>
          </p15:clr>
        </p15:guide>
        <p15:guide id="3" orient="horz" pos="4420" userDrawn="1">
          <p15:clr>
            <a:srgbClr val="FBAE40"/>
          </p15:clr>
        </p15:guide>
        <p15:guide id="4" pos="1509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D8A540-3651-B19D-B70C-B8E07C6F6A46}"/>
              </a:ext>
            </a:extLst>
          </p:cNvPr>
          <p:cNvSpPr/>
          <p:nvPr userDrawn="1"/>
        </p:nvSpPr>
        <p:spPr>
          <a:xfrm>
            <a:off x="0" y="0"/>
            <a:ext cx="24384000" cy="9061938"/>
          </a:xfrm>
          <a:prstGeom prst="rect">
            <a:avLst/>
          </a:prstGeom>
          <a:solidFill>
            <a:srgbClr val="03BAF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9C86D2EF-751A-09A1-9EB0-360C9DBE352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GRAVIDIENT. Unique Design Concept">
            <a:extLst>
              <a:ext uri="{FF2B5EF4-FFF2-40B4-BE49-F238E27FC236}">
                <a16:creationId xmlns:a16="http://schemas.microsoft.com/office/drawing/2014/main" id="{A9821B38-A98C-AF60-9B04-D4DE5F3EFCC4}"/>
              </a:ext>
            </a:extLst>
          </p:cNvPr>
          <p:cNvSpPr txBox="1"/>
          <p:nvPr userDrawn="1"/>
        </p:nvSpPr>
        <p:spPr>
          <a:xfrm>
            <a:off x="15130873" y="457200"/>
            <a:ext cx="8834027"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MODULAR OPEN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SYSTEMS APPROACH</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3820007626"/>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Modular Open Systems Approach">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05BAF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5130873" y="457200"/>
            <a:ext cx="8834027"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rPr>
              <a:t>MODULAR OPEN </a:t>
            </a:r>
            <a:br>
              <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rPr>
              <a:t>SYSTEMS APPROACH</a:t>
            </a:r>
            <a:endPar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 y="11815021"/>
            <a:ext cx="24383960" cy="1900977"/>
          </a:xfrm>
          <a:prstGeom prst="rect">
            <a:avLst/>
          </a:prstGeom>
        </p:spPr>
      </p:pic>
      <p:sp>
        <p:nvSpPr>
          <p:cNvPr id="5" name="Text Placeholder 19">
            <a:extLst>
              <a:ext uri="{FF2B5EF4-FFF2-40B4-BE49-F238E27FC236}">
                <a16:creationId xmlns:a16="http://schemas.microsoft.com/office/drawing/2014/main" id="{B6941ECB-4D66-10B0-861E-74C8F68BBE4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6">
            <a:extLst>
              <a:ext uri="{FF2B5EF4-FFF2-40B4-BE49-F238E27FC236}">
                <a16:creationId xmlns:a16="http://schemas.microsoft.com/office/drawing/2014/main" id="{DECEB30D-B1FF-DDB3-AE95-8BC25EB262A8}"/>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41150734"/>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1E98E0-E381-1F5B-620B-ADDEC483FA9F}"/>
              </a:ext>
            </a:extLst>
          </p:cNvPr>
          <p:cNvSpPr/>
          <p:nvPr userDrawn="1"/>
        </p:nvSpPr>
        <p:spPr>
          <a:xfrm>
            <a:off x="0" y="0"/>
            <a:ext cx="24384000" cy="9061938"/>
          </a:xfrm>
          <a:prstGeom prst="rect">
            <a:avLst/>
          </a:prstGeom>
          <a:solidFill>
            <a:srgbClr val="AD2B2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0FBAE1DA-4408-6C9D-D30A-03CC81863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GRAVIDIENT. Unique Design Concept">
            <a:extLst>
              <a:ext uri="{FF2B5EF4-FFF2-40B4-BE49-F238E27FC236}">
                <a16:creationId xmlns:a16="http://schemas.microsoft.com/office/drawing/2014/main" id="{5E4DE708-A109-0E54-DA3E-E1DFFE972D1A}"/>
              </a:ext>
            </a:extLst>
          </p:cNvPr>
          <p:cNvSpPr txBox="1"/>
          <p:nvPr userDrawn="1"/>
        </p:nvSpPr>
        <p:spPr>
          <a:xfrm>
            <a:off x="11260791" y="457200"/>
            <a:ext cx="12702643"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DIGITAL ENGINEERING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 SYSTEMS ENGINEERING</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2925398143"/>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igital Engineering / Systems Engineering">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AD2B2B"/>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1260791" y="457200"/>
            <a:ext cx="12702643"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rPr>
              <a:t>DIGITAL ENGINEERING </a:t>
            </a:r>
            <a:br>
              <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rPr>
              <a:t>/ SYSTEMS ENGINEERING</a:t>
            </a:r>
            <a:endPar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6" name="Text Placeholder 19">
            <a:extLst>
              <a:ext uri="{FF2B5EF4-FFF2-40B4-BE49-F238E27FC236}">
                <a16:creationId xmlns:a16="http://schemas.microsoft.com/office/drawing/2014/main" id="{EC3CDF50-CCF9-37DA-D180-3CF46A90F96A}"/>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E9DD6B23-DC1B-27B3-6A9F-65354F74BF7D}"/>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41984601"/>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495AA7B-B024-45EB-7C52-4FA6B4EEF6E8}"/>
              </a:ext>
            </a:extLst>
          </p:cNvPr>
          <p:cNvSpPr/>
          <p:nvPr userDrawn="1"/>
        </p:nvSpPr>
        <p:spPr>
          <a:xfrm>
            <a:off x="0" y="0"/>
            <a:ext cx="24384000" cy="9061938"/>
          </a:xfrm>
          <a:prstGeom prst="rect">
            <a:avLst/>
          </a:prstGeom>
          <a:solidFill>
            <a:srgbClr val="703FA0"/>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32EF4AAB-0803-BC35-07F2-EBF42A93138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GRAVIDIENT. Unique Design Concept">
            <a:extLst>
              <a:ext uri="{FF2B5EF4-FFF2-40B4-BE49-F238E27FC236}">
                <a16:creationId xmlns:a16="http://schemas.microsoft.com/office/drawing/2014/main" id="{429B97DB-C9DA-9168-2AF2-6713765492E7}"/>
              </a:ext>
            </a:extLst>
          </p:cNvPr>
          <p:cNvSpPr txBox="1"/>
          <p:nvPr userDrawn="1"/>
        </p:nvSpPr>
        <p:spPr>
          <a:xfrm>
            <a:off x="9946341" y="457200"/>
            <a:ext cx="14003904"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AUTONOMY, ARTIFICIAL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INTELLIGENCE &amp; ROBOTICS</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373850691"/>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22328"/>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9" r:id="rId1"/>
    <p:sldLayoutId id="2147483703" r:id="rId2"/>
    <p:sldLayoutId id="2147483710" r:id="rId3"/>
    <p:sldLayoutId id="2147483704" r:id="rId4"/>
    <p:sldLayoutId id="2147483711" r:id="rId5"/>
    <p:sldLayoutId id="2147483705" r:id="rId6"/>
    <p:sldLayoutId id="2147483712" r:id="rId7"/>
    <p:sldLayoutId id="2147483706" r:id="rId8"/>
    <p:sldLayoutId id="2147483713" r:id="rId9"/>
    <p:sldLayoutId id="2147483707" r:id="rId10"/>
    <p:sldLayoutId id="2147483714" r:id="rId11"/>
    <p:sldLayoutId id="2147483708" r:id="rId12"/>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9pPr>
    </p:titleStyle>
    <p:body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p:bodyStyle>
    <p:other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E42BE95-5EC2-3E6C-0BEB-73B0467BF2AE}"/>
              </a:ext>
            </a:extLst>
          </p:cNvPr>
          <p:cNvSpPr>
            <a:spLocks noGrp="1"/>
          </p:cNvSpPr>
          <p:nvPr>
            <p:ph type="body" sz="quarter" idx="10"/>
          </p:nvPr>
        </p:nvSpPr>
        <p:spPr>
          <a:xfrm>
            <a:off x="1981200" y="7600950"/>
            <a:ext cx="19594513" cy="2873086"/>
          </a:xfrm>
        </p:spPr>
        <p:txBody>
          <a:bodyPr/>
          <a:lstStyle/>
          <a:p>
            <a:r>
              <a:rPr lang="en-US" dirty="0"/>
              <a:t>Tony Anderson, Vector North America </a:t>
            </a:r>
          </a:p>
        </p:txBody>
      </p:sp>
      <p:sp>
        <p:nvSpPr>
          <p:cNvPr id="3" name="Text Placeholder 2">
            <a:extLst>
              <a:ext uri="{FF2B5EF4-FFF2-40B4-BE49-F238E27FC236}">
                <a16:creationId xmlns:a16="http://schemas.microsoft.com/office/drawing/2014/main" id="{6B1B05AC-4963-96C3-0AEA-6B6DF1EACA1C}"/>
              </a:ext>
            </a:extLst>
          </p:cNvPr>
          <p:cNvSpPr>
            <a:spLocks noGrp="1"/>
          </p:cNvSpPr>
          <p:nvPr>
            <p:ph type="body" sz="quarter" idx="11"/>
          </p:nvPr>
        </p:nvSpPr>
        <p:spPr>
          <a:xfrm>
            <a:off x="1981199" y="3300785"/>
            <a:ext cx="19604183" cy="3635149"/>
          </a:xfrm>
        </p:spPr>
        <p:txBody>
          <a:bodyPr/>
          <a:lstStyle/>
          <a:p>
            <a:r>
              <a:rPr lang="en-US" dirty="0"/>
              <a:t>A Model-based Method For MOSA-constrained, VICTORY-informed E/E Architecture Trade Studies</a:t>
            </a:r>
          </a:p>
        </p:txBody>
      </p:sp>
    </p:spTree>
    <p:extLst>
      <p:ext uri="{BB962C8B-B14F-4D97-AF65-F5344CB8AC3E}">
        <p14:creationId xmlns:p14="http://schemas.microsoft.com/office/powerpoint/2010/main" val="123760649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EEDED"/>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9811B9-627A-7F28-4108-2051B5835B95}"/>
              </a:ext>
            </a:extLst>
          </p:cNvPr>
          <p:cNvSpPr>
            <a:spLocks noGrp="1"/>
          </p:cNvSpPr>
          <p:nvPr>
            <p:ph type="body" sz="quarter" idx="11"/>
          </p:nvPr>
        </p:nvSpPr>
        <p:spPr>
          <a:xfrm>
            <a:off x="1219200" y="238931"/>
            <a:ext cx="14458950" cy="2237569"/>
          </a:xfrm>
        </p:spPr>
        <p:txBody>
          <a:bodyPr/>
          <a:lstStyle/>
          <a:p>
            <a:r>
              <a:rPr lang="en-US" sz="6600" dirty="0"/>
              <a:t>Architecture Decisions Have Long Lifetimes</a:t>
            </a:r>
          </a:p>
        </p:txBody>
      </p:sp>
      <p:pic>
        <p:nvPicPr>
          <p:cNvPr id="9" name="Picture 8">
            <a:extLst>
              <a:ext uri="{FF2B5EF4-FFF2-40B4-BE49-F238E27FC236}">
                <a16:creationId xmlns:a16="http://schemas.microsoft.com/office/drawing/2014/main" id="{215BB635-B3A2-6E1C-3AF5-8AD773AF8E87}"/>
              </a:ext>
            </a:extLst>
          </p:cNvPr>
          <p:cNvPicPr>
            <a:picLocks noChangeAspect="1"/>
          </p:cNvPicPr>
          <p:nvPr/>
        </p:nvPicPr>
        <p:blipFill>
          <a:blip r:embed="rId3"/>
          <a:srcRect l="2734" t="15039" r="4557" b="4882"/>
          <a:stretch>
            <a:fillRect/>
          </a:stretch>
        </p:blipFill>
        <p:spPr>
          <a:xfrm>
            <a:off x="3267505" y="2627282"/>
            <a:ext cx="17848990" cy="10278210"/>
          </a:xfrm>
          <a:prstGeom prst="rect">
            <a:avLst/>
          </a:prstGeom>
        </p:spPr>
      </p:pic>
    </p:spTree>
    <p:extLst>
      <p:ext uri="{BB962C8B-B14F-4D97-AF65-F5344CB8AC3E}">
        <p14:creationId xmlns:p14="http://schemas.microsoft.com/office/powerpoint/2010/main" val="3427121971"/>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EEDED"/>
        </a:solidFill>
        <a:effectLst/>
      </p:bgPr>
    </p:bg>
    <p:spTree>
      <p:nvGrpSpPr>
        <p:cNvPr id="1" name="">
          <a:extLst>
            <a:ext uri="{FF2B5EF4-FFF2-40B4-BE49-F238E27FC236}">
              <a16:creationId xmlns:a16="http://schemas.microsoft.com/office/drawing/2014/main" id="{F18B871C-6DA1-91A6-FEA1-C58CEFFE3B9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B09F8BF-D2FB-547C-0738-74D9BEFCA80E}"/>
              </a:ext>
            </a:extLst>
          </p:cNvPr>
          <p:cNvSpPr>
            <a:spLocks noGrp="1"/>
          </p:cNvSpPr>
          <p:nvPr>
            <p:ph type="body" sz="quarter" idx="11"/>
          </p:nvPr>
        </p:nvSpPr>
        <p:spPr>
          <a:xfrm>
            <a:off x="1409700" y="238931"/>
            <a:ext cx="12461943" cy="2123269"/>
          </a:xfrm>
        </p:spPr>
        <p:txBody>
          <a:bodyPr/>
          <a:lstStyle/>
          <a:p>
            <a:r>
              <a:rPr lang="en-US" sz="6600" dirty="0"/>
              <a:t>Architecture Context: MOSA and VICTORY</a:t>
            </a:r>
          </a:p>
        </p:txBody>
      </p:sp>
      <p:pic>
        <p:nvPicPr>
          <p:cNvPr id="6" name="Picture 5">
            <a:extLst>
              <a:ext uri="{FF2B5EF4-FFF2-40B4-BE49-F238E27FC236}">
                <a16:creationId xmlns:a16="http://schemas.microsoft.com/office/drawing/2014/main" id="{6D519C57-589B-65DB-3152-BE609300007D}"/>
              </a:ext>
            </a:extLst>
          </p:cNvPr>
          <p:cNvPicPr>
            <a:picLocks noChangeAspect="1"/>
          </p:cNvPicPr>
          <p:nvPr/>
        </p:nvPicPr>
        <p:blipFill>
          <a:blip r:embed="rId2"/>
          <a:srcRect l="5469" t="2149" r="6367" b="3125"/>
          <a:stretch>
            <a:fillRect/>
          </a:stretch>
        </p:blipFill>
        <p:spPr>
          <a:xfrm>
            <a:off x="5029200" y="2514600"/>
            <a:ext cx="14325600" cy="10261168"/>
          </a:xfrm>
          <a:prstGeom prst="rect">
            <a:avLst/>
          </a:prstGeom>
        </p:spPr>
      </p:pic>
    </p:spTree>
    <p:extLst>
      <p:ext uri="{BB962C8B-B14F-4D97-AF65-F5344CB8AC3E}">
        <p14:creationId xmlns:p14="http://schemas.microsoft.com/office/powerpoint/2010/main" val="570874136"/>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CEDED"/>
        </a:solidFill>
        <a:effectLst/>
      </p:bgPr>
    </p:bg>
    <p:spTree>
      <p:nvGrpSpPr>
        <p:cNvPr id="1" name="">
          <a:extLst>
            <a:ext uri="{FF2B5EF4-FFF2-40B4-BE49-F238E27FC236}">
              <a16:creationId xmlns:a16="http://schemas.microsoft.com/office/drawing/2014/main" id="{B1CD910D-A7BA-903C-C414-0813EDB57EC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8971B8D-883A-C3AE-5273-4D8345E7CA8B}"/>
              </a:ext>
            </a:extLst>
          </p:cNvPr>
          <p:cNvSpPr>
            <a:spLocks noGrp="1"/>
          </p:cNvSpPr>
          <p:nvPr>
            <p:ph type="body" sz="quarter" idx="11"/>
          </p:nvPr>
        </p:nvSpPr>
        <p:spPr>
          <a:xfrm>
            <a:off x="1981200" y="238931"/>
            <a:ext cx="13127502" cy="2256619"/>
          </a:xfrm>
        </p:spPr>
        <p:txBody>
          <a:bodyPr/>
          <a:lstStyle/>
          <a:p>
            <a:r>
              <a:rPr lang="en-US" sz="6600" dirty="0"/>
              <a:t>A Model-Based Architecture Evaluation Method</a:t>
            </a:r>
          </a:p>
        </p:txBody>
      </p:sp>
      <p:pic>
        <p:nvPicPr>
          <p:cNvPr id="4" name="Picture 3">
            <a:extLst>
              <a:ext uri="{FF2B5EF4-FFF2-40B4-BE49-F238E27FC236}">
                <a16:creationId xmlns:a16="http://schemas.microsoft.com/office/drawing/2014/main" id="{BDB6257E-5F3E-A900-C215-6CA924C5E9E1}"/>
              </a:ext>
            </a:extLst>
          </p:cNvPr>
          <p:cNvPicPr>
            <a:picLocks noChangeAspect="1"/>
          </p:cNvPicPr>
          <p:nvPr/>
        </p:nvPicPr>
        <p:blipFill>
          <a:blip r:embed="rId2"/>
          <a:srcRect l="9765" t="5274" r="10272" b="5469"/>
          <a:stretch>
            <a:fillRect/>
          </a:stretch>
        </p:blipFill>
        <p:spPr>
          <a:xfrm>
            <a:off x="5500687" y="2832236"/>
            <a:ext cx="13382625" cy="9958935"/>
          </a:xfrm>
          <a:prstGeom prst="rect">
            <a:avLst/>
          </a:prstGeom>
        </p:spPr>
      </p:pic>
    </p:spTree>
    <p:extLst>
      <p:ext uri="{BB962C8B-B14F-4D97-AF65-F5344CB8AC3E}">
        <p14:creationId xmlns:p14="http://schemas.microsoft.com/office/powerpoint/2010/main" val="34462369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6E7E7"/>
        </a:solidFill>
        <a:effectLst/>
      </p:bgPr>
    </p:bg>
    <p:spTree>
      <p:nvGrpSpPr>
        <p:cNvPr id="1" name="">
          <a:extLst>
            <a:ext uri="{FF2B5EF4-FFF2-40B4-BE49-F238E27FC236}">
              <a16:creationId xmlns:a16="http://schemas.microsoft.com/office/drawing/2014/main" id="{CE46146B-4AE0-3DE2-DBD8-997EC0AE946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EEEB215-E114-4B55-59F8-24A732B66A8B}"/>
              </a:ext>
            </a:extLst>
          </p:cNvPr>
          <p:cNvSpPr>
            <a:spLocks noGrp="1"/>
          </p:cNvSpPr>
          <p:nvPr>
            <p:ph type="body" sz="quarter" idx="11"/>
          </p:nvPr>
        </p:nvSpPr>
        <p:spPr>
          <a:xfrm>
            <a:off x="1536970" y="238931"/>
            <a:ext cx="13571732" cy="2251350"/>
          </a:xfrm>
        </p:spPr>
        <p:txBody>
          <a:bodyPr/>
          <a:lstStyle/>
          <a:p>
            <a:r>
              <a:rPr lang="en-US" sz="6600" dirty="0"/>
              <a:t>Designing Trustworthy Evidence</a:t>
            </a:r>
          </a:p>
        </p:txBody>
      </p:sp>
      <p:pic>
        <p:nvPicPr>
          <p:cNvPr id="14" name="Picture 13">
            <a:extLst>
              <a:ext uri="{FF2B5EF4-FFF2-40B4-BE49-F238E27FC236}">
                <a16:creationId xmlns:a16="http://schemas.microsoft.com/office/drawing/2014/main" id="{8C45BA05-423C-1210-760D-F920DD2142C3}"/>
              </a:ext>
            </a:extLst>
          </p:cNvPr>
          <p:cNvPicPr>
            <a:picLocks noChangeAspect="1"/>
          </p:cNvPicPr>
          <p:nvPr/>
        </p:nvPicPr>
        <p:blipFill>
          <a:blip r:embed="rId2"/>
          <a:srcRect l="5231" t="9607" r="7236" b="1629"/>
          <a:stretch>
            <a:fillRect/>
          </a:stretch>
        </p:blipFill>
        <p:spPr>
          <a:xfrm>
            <a:off x="4319081" y="1990488"/>
            <a:ext cx="15745838" cy="10644715"/>
          </a:xfrm>
          <a:prstGeom prst="rect">
            <a:avLst/>
          </a:prstGeom>
        </p:spPr>
      </p:pic>
    </p:spTree>
    <p:extLst>
      <p:ext uri="{BB962C8B-B14F-4D97-AF65-F5344CB8AC3E}">
        <p14:creationId xmlns:p14="http://schemas.microsoft.com/office/powerpoint/2010/main" val="1945166692"/>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2E2E4"/>
        </a:solidFill>
        <a:effectLst/>
      </p:bgPr>
    </p:bg>
    <p:spTree>
      <p:nvGrpSpPr>
        <p:cNvPr id="1" name="">
          <a:extLst>
            <a:ext uri="{FF2B5EF4-FFF2-40B4-BE49-F238E27FC236}">
              <a16:creationId xmlns:a16="http://schemas.microsoft.com/office/drawing/2014/main" id="{9F45304E-1973-312D-EBAB-1FB08F1FF0D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0B44D0C-89DC-8D9D-77E7-17832FBD2DF6}"/>
              </a:ext>
            </a:extLst>
          </p:cNvPr>
          <p:cNvSpPr>
            <a:spLocks noGrp="1"/>
          </p:cNvSpPr>
          <p:nvPr>
            <p:ph type="body" sz="quarter" idx="11"/>
          </p:nvPr>
        </p:nvSpPr>
        <p:spPr>
          <a:xfrm>
            <a:off x="1581150" y="238931"/>
            <a:ext cx="13527552" cy="2389969"/>
          </a:xfrm>
        </p:spPr>
        <p:txBody>
          <a:bodyPr/>
          <a:lstStyle/>
          <a:p>
            <a:r>
              <a:rPr lang="en-US" sz="6600" dirty="0"/>
              <a:t>Variant-Aware Evaluation from a Common Baseline</a:t>
            </a:r>
          </a:p>
        </p:txBody>
      </p:sp>
      <p:pic>
        <p:nvPicPr>
          <p:cNvPr id="7" name="Picture 6">
            <a:extLst>
              <a:ext uri="{FF2B5EF4-FFF2-40B4-BE49-F238E27FC236}">
                <a16:creationId xmlns:a16="http://schemas.microsoft.com/office/drawing/2014/main" id="{B7C25CC6-D5EE-FCB6-F79A-7184F584F18D}"/>
              </a:ext>
            </a:extLst>
          </p:cNvPr>
          <p:cNvPicPr>
            <a:picLocks noChangeAspect="1"/>
          </p:cNvPicPr>
          <p:nvPr/>
        </p:nvPicPr>
        <p:blipFill>
          <a:blip r:embed="rId2"/>
          <a:stretch>
            <a:fillRect/>
          </a:stretch>
        </p:blipFill>
        <p:spPr>
          <a:xfrm>
            <a:off x="2045833" y="2628900"/>
            <a:ext cx="20292333" cy="10146167"/>
          </a:xfrm>
          <a:prstGeom prst="rect">
            <a:avLst/>
          </a:prstGeom>
        </p:spPr>
      </p:pic>
    </p:spTree>
    <p:extLst>
      <p:ext uri="{BB962C8B-B14F-4D97-AF65-F5344CB8AC3E}">
        <p14:creationId xmlns:p14="http://schemas.microsoft.com/office/powerpoint/2010/main" val="22006523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DEDEC"/>
        </a:solidFill>
        <a:effectLst/>
      </p:bgPr>
    </p:bg>
    <p:spTree>
      <p:nvGrpSpPr>
        <p:cNvPr id="1" name="">
          <a:extLst>
            <a:ext uri="{FF2B5EF4-FFF2-40B4-BE49-F238E27FC236}">
              <a16:creationId xmlns:a16="http://schemas.microsoft.com/office/drawing/2014/main" id="{3984ED2D-331A-6547-3BCD-BA7DA50E6CD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6C13D24-7B3F-160D-3E58-D069DEDD897D}"/>
              </a:ext>
            </a:extLst>
          </p:cNvPr>
          <p:cNvSpPr>
            <a:spLocks noGrp="1"/>
          </p:cNvSpPr>
          <p:nvPr>
            <p:ph type="body" sz="quarter" idx="11"/>
          </p:nvPr>
        </p:nvSpPr>
        <p:spPr>
          <a:xfrm>
            <a:off x="1981200" y="238931"/>
            <a:ext cx="13127502" cy="1181307"/>
          </a:xfrm>
        </p:spPr>
        <p:txBody>
          <a:bodyPr/>
          <a:lstStyle/>
          <a:p>
            <a:r>
              <a:rPr lang="en-US" dirty="0"/>
              <a:t>From Questions to Evidence</a:t>
            </a:r>
          </a:p>
        </p:txBody>
      </p:sp>
      <p:pic>
        <p:nvPicPr>
          <p:cNvPr id="24" name="Picture 23">
            <a:extLst>
              <a:ext uri="{FF2B5EF4-FFF2-40B4-BE49-F238E27FC236}">
                <a16:creationId xmlns:a16="http://schemas.microsoft.com/office/drawing/2014/main" id="{D3FF3AEA-5711-8974-2CAA-9DB115038F6B}"/>
              </a:ext>
            </a:extLst>
          </p:cNvPr>
          <p:cNvPicPr>
            <a:picLocks noChangeAspect="1"/>
          </p:cNvPicPr>
          <p:nvPr/>
        </p:nvPicPr>
        <p:blipFill>
          <a:blip r:embed="rId2"/>
          <a:srcRect t="854" b="11107"/>
          <a:stretch>
            <a:fillRect/>
          </a:stretch>
        </p:blipFill>
        <p:spPr>
          <a:xfrm>
            <a:off x="2063181" y="1896486"/>
            <a:ext cx="20257633" cy="9975473"/>
          </a:xfrm>
          <a:prstGeom prst="rect">
            <a:avLst/>
          </a:prstGeom>
        </p:spPr>
      </p:pic>
      <p:sp>
        <p:nvSpPr>
          <p:cNvPr id="25" name="TextBox 24">
            <a:extLst>
              <a:ext uri="{FF2B5EF4-FFF2-40B4-BE49-F238E27FC236}">
                <a16:creationId xmlns:a16="http://schemas.microsoft.com/office/drawing/2014/main" id="{E6FB7823-CBC6-5FB1-0AC3-826A7ADF87F2}"/>
              </a:ext>
            </a:extLst>
          </p:cNvPr>
          <p:cNvSpPr txBox="1"/>
          <p:nvPr/>
        </p:nvSpPr>
        <p:spPr>
          <a:xfrm>
            <a:off x="3163999" y="11871959"/>
            <a:ext cx="18055996" cy="9643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2800" b="1" i="1"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rPr>
              <a:t>The methodology does not prescribe specific engineering calculations. It requires only that each candidate architecture be evaluated using consistent assumptions and a common evidence framework</a:t>
            </a:r>
            <a:endParaRPr kumimoji="0" lang="en-DE" sz="2800" b="1" i="1"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endParaRPr>
          </a:p>
        </p:txBody>
      </p:sp>
    </p:spTree>
    <p:extLst>
      <p:ext uri="{BB962C8B-B14F-4D97-AF65-F5344CB8AC3E}">
        <p14:creationId xmlns:p14="http://schemas.microsoft.com/office/powerpoint/2010/main" val="18587501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6E7E7"/>
        </a:solidFill>
        <a:effectLst/>
      </p:bgPr>
    </p:bg>
    <p:spTree>
      <p:nvGrpSpPr>
        <p:cNvPr id="1" name="">
          <a:extLst>
            <a:ext uri="{FF2B5EF4-FFF2-40B4-BE49-F238E27FC236}">
              <a16:creationId xmlns:a16="http://schemas.microsoft.com/office/drawing/2014/main" id="{0597AB62-80EF-4AA9-15BD-E7193269527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A6BC5EB-208F-A443-4AE5-A232DB5348A2}"/>
              </a:ext>
            </a:extLst>
          </p:cNvPr>
          <p:cNvSpPr>
            <a:spLocks noGrp="1"/>
          </p:cNvSpPr>
          <p:nvPr>
            <p:ph type="body" sz="quarter" idx="11"/>
          </p:nvPr>
        </p:nvSpPr>
        <p:spPr>
          <a:xfrm>
            <a:off x="1567543" y="238931"/>
            <a:ext cx="13541159" cy="2321389"/>
          </a:xfrm>
        </p:spPr>
        <p:txBody>
          <a:bodyPr/>
          <a:lstStyle/>
          <a:p>
            <a:r>
              <a:rPr lang="en-US" dirty="0"/>
              <a:t>Selected Architecture Model to Engineering Baseline</a:t>
            </a:r>
          </a:p>
        </p:txBody>
      </p:sp>
      <p:pic>
        <p:nvPicPr>
          <p:cNvPr id="8" name="Picture 7">
            <a:extLst>
              <a:ext uri="{FF2B5EF4-FFF2-40B4-BE49-F238E27FC236}">
                <a16:creationId xmlns:a16="http://schemas.microsoft.com/office/drawing/2014/main" id="{107C6054-CE84-3700-BDDE-0397E5B6846D}"/>
              </a:ext>
            </a:extLst>
          </p:cNvPr>
          <p:cNvPicPr>
            <a:picLocks noChangeAspect="1"/>
          </p:cNvPicPr>
          <p:nvPr/>
        </p:nvPicPr>
        <p:blipFill>
          <a:blip r:embed="rId2"/>
          <a:srcRect l="4468" t="19330" r="2976" b="12232"/>
          <a:stretch>
            <a:fillRect/>
          </a:stretch>
        </p:blipFill>
        <p:spPr>
          <a:xfrm>
            <a:off x="2691990" y="2899955"/>
            <a:ext cx="19000020" cy="9366068"/>
          </a:xfrm>
          <a:prstGeom prst="rect">
            <a:avLst/>
          </a:prstGeom>
        </p:spPr>
      </p:pic>
    </p:spTree>
    <p:extLst>
      <p:ext uri="{BB962C8B-B14F-4D97-AF65-F5344CB8AC3E}">
        <p14:creationId xmlns:p14="http://schemas.microsoft.com/office/powerpoint/2010/main" val="103261402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4E4E4"/>
        </a:solidFill>
        <a:effectLst/>
      </p:bgPr>
    </p:bg>
    <p:spTree>
      <p:nvGrpSpPr>
        <p:cNvPr id="1" name="">
          <a:extLst>
            <a:ext uri="{FF2B5EF4-FFF2-40B4-BE49-F238E27FC236}">
              <a16:creationId xmlns:a16="http://schemas.microsoft.com/office/drawing/2014/main" id="{DDD9B3A0-1DCA-C491-0E80-FE323797806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C5E08AD-E553-AB4A-D50D-133AAD3665FA}"/>
              </a:ext>
            </a:extLst>
          </p:cNvPr>
          <p:cNvSpPr>
            <a:spLocks noGrp="1"/>
          </p:cNvSpPr>
          <p:nvPr>
            <p:ph type="body" sz="quarter" idx="11"/>
          </p:nvPr>
        </p:nvSpPr>
        <p:spPr>
          <a:xfrm>
            <a:off x="1267097" y="238931"/>
            <a:ext cx="14878593" cy="2543458"/>
          </a:xfrm>
        </p:spPr>
        <p:txBody>
          <a:bodyPr/>
          <a:lstStyle/>
          <a:p>
            <a:r>
              <a:rPr lang="en-US" dirty="0"/>
              <a:t>Architecture Evaluation Creates a Durable Engineering Asset </a:t>
            </a:r>
          </a:p>
        </p:txBody>
      </p:sp>
      <p:pic>
        <p:nvPicPr>
          <p:cNvPr id="10" name="Picture 9">
            <a:extLst>
              <a:ext uri="{FF2B5EF4-FFF2-40B4-BE49-F238E27FC236}">
                <a16:creationId xmlns:a16="http://schemas.microsoft.com/office/drawing/2014/main" id="{63823307-84BC-845C-3306-BF6909E24174}"/>
              </a:ext>
            </a:extLst>
          </p:cNvPr>
          <p:cNvPicPr>
            <a:picLocks noChangeAspect="1"/>
          </p:cNvPicPr>
          <p:nvPr/>
        </p:nvPicPr>
        <p:blipFill>
          <a:blip r:embed="rId2"/>
          <a:srcRect l="2739" t="16652" r="3780" b="4063"/>
          <a:stretch>
            <a:fillRect/>
          </a:stretch>
        </p:blipFill>
        <p:spPr>
          <a:xfrm>
            <a:off x="3472543" y="2782389"/>
            <a:ext cx="17438914" cy="9860399"/>
          </a:xfrm>
          <a:prstGeom prst="rect">
            <a:avLst/>
          </a:prstGeom>
        </p:spPr>
      </p:pic>
    </p:spTree>
    <p:extLst>
      <p:ext uri="{BB962C8B-B14F-4D97-AF65-F5344CB8AC3E}">
        <p14:creationId xmlns:p14="http://schemas.microsoft.com/office/powerpoint/2010/main" val="3262143879"/>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EC14D83F679F43A23D69041BE21391" ma:contentTypeVersion="13" ma:contentTypeDescription="Create a new document." ma:contentTypeScope="" ma:versionID="f47b2e124c11f6a988e83845995d47e9">
  <xsd:schema xmlns:xsd="http://www.w3.org/2001/XMLSchema" xmlns:xs="http://www.w3.org/2001/XMLSchema" xmlns:p="http://schemas.microsoft.com/office/2006/metadata/properties" xmlns:ns2="e591f8af-6583-4f70-b9c2-fbccefc6abcb" xmlns:ns3="02e3e204-9d3f-4903-bb52-3b4cb3b51994" targetNamespace="http://schemas.microsoft.com/office/2006/metadata/properties" ma:root="true" ma:fieldsID="74e10584d94f96e24f72ef7a59779e52" ns2:_="" ns3:_="">
    <xsd:import namespace="e591f8af-6583-4f70-b9c2-fbccefc6abcb"/>
    <xsd:import namespace="02e3e204-9d3f-4903-bb52-3b4cb3b519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91f8af-6583-4f70-b9c2-fbccefc6ab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6c19559-08d5-42cc-ae8c-a1e707661fd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2e3e204-9d3f-4903-bb52-3b4cb3b5199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89ecde8-7f47-428d-978f-e585f1756369}" ma:internalName="TaxCatchAll" ma:showField="CatchAllData" ma:web="02e3e204-9d3f-4903-bb52-3b4cb3b5199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2e3e204-9d3f-4903-bb52-3b4cb3b51994" xsi:nil="true"/>
    <lcf76f155ced4ddcb4097134ff3c332f xmlns="e591f8af-6583-4f70-b9c2-fbccefc6abc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D07C65C-6C99-4787-BA98-6A27995D3356}"/>
</file>

<file path=customXml/itemProps2.xml><?xml version="1.0" encoding="utf-8"?>
<ds:datastoreItem xmlns:ds="http://schemas.openxmlformats.org/officeDocument/2006/customXml" ds:itemID="{81FB0CB0-EB20-4AB6-9011-BCC1C0F0860C}"/>
</file>

<file path=customXml/itemProps3.xml><?xml version="1.0" encoding="utf-8"?>
<ds:datastoreItem xmlns:ds="http://schemas.openxmlformats.org/officeDocument/2006/customXml" ds:itemID="{88814A7C-9D68-40C2-8B20-A00DD12F18E6}"/>
</file>

<file path=docMetadata/LabelInfo.xml><?xml version="1.0" encoding="utf-8"?>
<clbl:labelList xmlns:clbl="http://schemas.microsoft.com/office/2020/mipLabelMetadata">
  <clbl:label id="{554eecc5-e26c-4620-b240-5a8bb326c33d}" enabled="1" method="Privileged" siteId="{fae6d70f-954b-4811-92b6-0530d6f84c43}" contentBits="0" removed="0"/>
</clbl:labelList>
</file>

<file path=docProps/app.xml><?xml version="1.0" encoding="utf-8"?>
<Properties xmlns="http://schemas.openxmlformats.org/officeDocument/2006/extended-properties" xmlns:vt="http://schemas.openxmlformats.org/officeDocument/2006/docPropsVTypes">
  <TotalTime>6313</TotalTime>
  <Words>205</Words>
  <Application>Microsoft Office PowerPoint</Application>
  <PresentationFormat>Custom</PresentationFormat>
  <Paragraphs>16</Paragraphs>
  <Slides>9</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Helvetica Light</vt:lpstr>
      <vt:lpstr>Helvetica Neue</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Schmitt, Jacqueline Rose (Jacquie) CTR USARMY DEVCOM GVSC (USA)</dc:creator>
  <cp:lastModifiedBy>Leslie Smith</cp:lastModifiedBy>
  <cp:revision>352</cp:revision>
  <dcterms:modified xsi:type="dcterms:W3CDTF">2026-08-08T00:10:35Z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0x0101004CEC14D83F679F43A23D69041BE21391</vt:lpwstr>
  </property>
</Properties>
</file>